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0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9.jpg" ContentType="image/jpeg"/>
  <Override PartName="/ppt/notesSlides/notesSlide1.xml" ContentType="application/vnd.openxmlformats-officedocument.presentationml.notesSlide+xml"/>
  <Override PartName="/ppt/media/image52.jpg" ContentType="image/jpeg"/>
  <Override PartName="/ppt/media/image68.jpg" ContentType="image/jpeg"/>
  <Override PartName="/ppt/media/image108.jpg" ContentType="image/jpeg"/>
  <Override PartName="/ppt/media/image110.jpg" ContentType="image/jpeg"/>
  <Override PartName="/ppt/media/image111.jpg" ContentType="image/jpeg"/>
  <Override PartName="/ppt/media/image112.jpg" ContentType="image/jpeg"/>
  <Override PartName="/ppt/media/image114.jpg" ContentType="image/jpeg"/>
  <Override PartName="/ppt/media/image115.jpg" ContentType="image/jpeg"/>
  <Override PartName="/ppt/media/image117.jpg" ContentType="image/jpeg"/>
  <Override PartName="/ppt/media/image119.jpg" ContentType="image/jpeg"/>
  <Override PartName="/ppt/media/image121.jpg" ContentType="image/jpeg"/>
  <Override PartName="/ppt/media/image122.jpg" ContentType="image/jpeg"/>
  <Override PartName="/ppt/media/image123.jpg" ContentType="image/jpeg"/>
  <Override PartName="/ppt/media/image125.jpg" ContentType="image/jpeg"/>
  <Override PartName="/ppt/media/image126.jpg" ContentType="image/jpeg"/>
  <Override PartName="/ppt/media/image128.jpg" ContentType="image/jpeg"/>
  <Override PartName="/ppt/media/image129.jpg" ContentType="image/jpeg"/>
  <Override PartName="/ppt/media/image165.jpg" ContentType="image/jpeg"/>
  <Override PartName="/ppt/media/image189.jpg" ContentType="image/jpeg"/>
  <Override PartName="/ppt/media/image191.jpg" ContentType="image/jpeg"/>
  <Override PartName="/ppt/media/image192.jpg" ContentType="image/jpeg"/>
  <Override PartName="/ppt/media/image193.jpg" ContentType="image/jpeg"/>
  <Override PartName="/ppt/media/image194.jpg" ContentType="image/jpeg"/>
  <Override PartName="/ppt/media/image195.jpg" ContentType="image/jpeg"/>
  <Override PartName="/ppt/media/image196.jpg" ContentType="image/jpeg"/>
  <Override PartName="/ppt/media/image197.jpg" ContentType="image/jpeg"/>
  <Override PartName="/ppt/media/image198.jpg" ContentType="image/jpeg"/>
  <Override PartName="/ppt/media/image199.JPG" ContentType="image/jpeg"/>
  <Override PartName="/ppt/media/image200.JPG" ContentType="image/jpeg"/>
  <Override PartName="/ppt/media/image201.jpg" ContentType="image/jpeg"/>
  <Override PartName="/ppt/media/image203.jpg" ContentType="image/jpeg"/>
  <Override PartName="/ppt/media/image206.jpg" ContentType="image/jpeg"/>
  <Override PartName="/ppt/media/image208.jpg" ContentType="image/jpeg"/>
  <Override PartName="/ppt/media/image221.jpg" ContentType="image/jpeg"/>
  <Override PartName="/ppt/media/image22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2101" autoAdjust="0"/>
  </p:normalViewPr>
  <p:slideViewPr>
    <p:cSldViewPr snapToGrid="0">
      <p:cViewPr varScale="1">
        <p:scale>
          <a:sx n="68" d="100"/>
          <a:sy n="68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3724F-58AF-49EF-B977-54AFFB766993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9EB02-29DF-44B2-B3B5-83EF699D0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01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EB02-29DF-44B2-B3B5-83EF699D09E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96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03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98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332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7383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484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399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879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595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52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429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73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42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49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63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75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41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21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F84C718-5486-48EA-B0E1-B070F4B4B6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1B989-3223-4D6F-AF52-1EF720C0E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879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png"/><Relationship Id="rId3" Type="http://schemas.openxmlformats.org/officeDocument/2006/relationships/image" Target="../media/image52.jp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18" Type="http://schemas.openxmlformats.org/officeDocument/2006/relationships/image" Target="../media/image84.jpeg"/><Relationship Id="rId26" Type="http://schemas.openxmlformats.org/officeDocument/2006/relationships/image" Target="../media/image92.png"/><Relationship Id="rId3" Type="http://schemas.openxmlformats.org/officeDocument/2006/relationships/image" Target="../media/image69.jpeg"/><Relationship Id="rId21" Type="http://schemas.openxmlformats.org/officeDocument/2006/relationships/image" Target="../media/image87.pn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17" Type="http://schemas.openxmlformats.org/officeDocument/2006/relationships/image" Target="../media/image83.jpeg"/><Relationship Id="rId25" Type="http://schemas.openxmlformats.org/officeDocument/2006/relationships/image" Target="../media/image91.png"/><Relationship Id="rId2" Type="http://schemas.openxmlformats.org/officeDocument/2006/relationships/image" Target="../media/image68.jpg"/><Relationship Id="rId16" Type="http://schemas.openxmlformats.org/officeDocument/2006/relationships/image" Target="../media/image82.jpe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24" Type="http://schemas.openxmlformats.org/officeDocument/2006/relationships/image" Target="../media/image90.pn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10" Type="http://schemas.openxmlformats.org/officeDocument/2006/relationships/image" Target="../media/image76.jpeg"/><Relationship Id="rId19" Type="http://schemas.openxmlformats.org/officeDocument/2006/relationships/image" Target="../media/image85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13" Type="http://schemas.openxmlformats.org/officeDocument/2006/relationships/image" Target="../media/image119.jpg"/><Relationship Id="rId18" Type="http://schemas.openxmlformats.org/officeDocument/2006/relationships/image" Target="../media/image124.jpeg"/><Relationship Id="rId3" Type="http://schemas.openxmlformats.org/officeDocument/2006/relationships/image" Target="../media/image109.jpeg"/><Relationship Id="rId21" Type="http://schemas.openxmlformats.org/officeDocument/2006/relationships/image" Target="../media/image127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17" Type="http://schemas.openxmlformats.org/officeDocument/2006/relationships/image" Target="../media/image123.jpg"/><Relationship Id="rId2" Type="http://schemas.openxmlformats.org/officeDocument/2006/relationships/image" Target="../media/image108.jpg"/><Relationship Id="rId16" Type="http://schemas.openxmlformats.org/officeDocument/2006/relationships/image" Target="../media/image122.jpg"/><Relationship Id="rId20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11" Type="http://schemas.openxmlformats.org/officeDocument/2006/relationships/image" Target="../media/image117.jpg"/><Relationship Id="rId5" Type="http://schemas.openxmlformats.org/officeDocument/2006/relationships/image" Target="../media/image111.jpg"/><Relationship Id="rId15" Type="http://schemas.openxmlformats.org/officeDocument/2006/relationships/image" Target="../media/image121.jpg"/><Relationship Id="rId23" Type="http://schemas.openxmlformats.org/officeDocument/2006/relationships/image" Target="../media/image129.jpg"/><Relationship Id="rId10" Type="http://schemas.openxmlformats.org/officeDocument/2006/relationships/image" Target="../media/image116.jpeg"/><Relationship Id="rId19" Type="http://schemas.openxmlformats.org/officeDocument/2006/relationships/image" Target="../media/image125.jpg"/><Relationship Id="rId4" Type="http://schemas.openxmlformats.org/officeDocument/2006/relationships/image" Target="../media/image110.jpg"/><Relationship Id="rId9" Type="http://schemas.openxmlformats.org/officeDocument/2006/relationships/image" Target="../media/image115.jpg"/><Relationship Id="rId14" Type="http://schemas.openxmlformats.org/officeDocument/2006/relationships/image" Target="../media/image120.jpeg"/><Relationship Id="rId22" Type="http://schemas.openxmlformats.org/officeDocument/2006/relationships/image" Target="../media/image1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18" Type="http://schemas.openxmlformats.org/officeDocument/2006/relationships/image" Target="../media/image14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17" Type="http://schemas.openxmlformats.org/officeDocument/2006/relationships/image" Target="../media/image145.jpeg"/><Relationship Id="rId2" Type="http://schemas.openxmlformats.org/officeDocument/2006/relationships/image" Target="../media/image130.png"/><Relationship Id="rId16" Type="http://schemas.openxmlformats.org/officeDocument/2006/relationships/image" Target="../media/image144.jpeg"/><Relationship Id="rId20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5" Type="http://schemas.openxmlformats.org/officeDocument/2006/relationships/image" Target="../media/image143.jpeg"/><Relationship Id="rId10" Type="http://schemas.openxmlformats.org/officeDocument/2006/relationships/image" Target="../media/image138.jpeg"/><Relationship Id="rId19" Type="http://schemas.openxmlformats.org/officeDocument/2006/relationships/image" Target="../media/image147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1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image" Target="../media/image149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png"/><Relationship Id="rId18" Type="http://schemas.openxmlformats.org/officeDocument/2006/relationships/image" Target="../media/image181.png"/><Relationship Id="rId3" Type="http://schemas.openxmlformats.org/officeDocument/2006/relationships/image" Target="../media/image166.png"/><Relationship Id="rId21" Type="http://schemas.openxmlformats.org/officeDocument/2006/relationships/image" Target="../media/image184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17" Type="http://schemas.openxmlformats.org/officeDocument/2006/relationships/image" Target="../media/image180.png"/><Relationship Id="rId2" Type="http://schemas.openxmlformats.org/officeDocument/2006/relationships/image" Target="../media/image165.jpg"/><Relationship Id="rId16" Type="http://schemas.openxmlformats.org/officeDocument/2006/relationships/image" Target="../media/image179.png"/><Relationship Id="rId20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5" Type="http://schemas.openxmlformats.org/officeDocument/2006/relationships/image" Target="../media/image178.png"/><Relationship Id="rId23" Type="http://schemas.openxmlformats.org/officeDocument/2006/relationships/image" Target="../media/image186.png"/><Relationship Id="rId10" Type="http://schemas.openxmlformats.org/officeDocument/2006/relationships/image" Target="../media/image173.png"/><Relationship Id="rId19" Type="http://schemas.openxmlformats.org/officeDocument/2006/relationships/image" Target="../media/image182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Relationship Id="rId14" Type="http://schemas.openxmlformats.org/officeDocument/2006/relationships/image" Target="../media/image177.png"/><Relationship Id="rId22" Type="http://schemas.openxmlformats.org/officeDocument/2006/relationships/image" Target="../media/image1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g"/><Relationship Id="rId4" Type="http://schemas.openxmlformats.org/officeDocument/2006/relationships/image" Target="../media/image19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jpg"/><Relationship Id="rId4" Type="http://schemas.openxmlformats.org/officeDocument/2006/relationships/image" Target="../media/image20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jpeg"/><Relationship Id="rId4" Type="http://schemas.openxmlformats.org/officeDocument/2006/relationships/image" Target="../media/image20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12" Type="http://schemas.openxmlformats.org/officeDocument/2006/relationships/image" Target="../media/image24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6683" y="4868214"/>
            <a:ext cx="7443987" cy="1493949"/>
          </a:xfrm>
        </p:spPr>
        <p:txBody>
          <a:bodyPr/>
          <a:lstStyle/>
          <a:p>
            <a:pPr algn="ctr"/>
            <a:r>
              <a:rPr lang="ru-RU" sz="4000" i="1" dirty="0" smtClean="0">
                <a:solidFill>
                  <a:schemeClr val="accent1">
                    <a:lumMod val="75000"/>
                  </a:schemeClr>
                </a:solidFill>
              </a:rPr>
              <a:t>Теплая и красивая одежда для Вашего дома</a:t>
            </a:r>
            <a:endParaRPr lang="ru-RU" sz="4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402781"/>
            <a:ext cx="12232112" cy="2358625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-ФАСАДНАЯ ПЛИТКА-  -</a:t>
            </a:r>
            <a:r>
              <a:rPr lang="ru-RU" sz="2200" b="1" dirty="0" err="1" smtClean="0">
                <a:solidFill>
                  <a:schemeClr val="accent2">
                    <a:lumMod val="75000"/>
                  </a:schemeClr>
                </a:solidFill>
              </a:rPr>
              <a:t>термопанели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-  -фасадные панели-  -кирпичный модуль-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92" y="105281"/>
            <a:ext cx="2886979" cy="4014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2" y="5501425"/>
            <a:ext cx="1149237" cy="1129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62" y="5151548"/>
            <a:ext cx="26860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40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2305" y="161632"/>
            <a:ext cx="5298530" cy="1203529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КЕРАМОГРАНИТ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более 30 оттенков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7" y="161632"/>
            <a:ext cx="3708458" cy="14086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9" y="1704078"/>
            <a:ext cx="1982689" cy="1444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88" y="1704078"/>
            <a:ext cx="2225673" cy="1454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01" y="1704078"/>
            <a:ext cx="2032489" cy="1450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30" y="1704078"/>
            <a:ext cx="2217584" cy="14753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054" y="1704078"/>
            <a:ext cx="2176529" cy="1475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9" y="3306869"/>
            <a:ext cx="1982689" cy="16631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88" y="3330814"/>
            <a:ext cx="2225673" cy="16392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01" y="3306869"/>
            <a:ext cx="2032489" cy="16631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30" y="3306870"/>
            <a:ext cx="2217584" cy="16631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144" y="3306869"/>
            <a:ext cx="2168439" cy="16631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9" y="5118164"/>
            <a:ext cx="1982689" cy="15780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88" y="5118164"/>
            <a:ext cx="2225673" cy="15780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01" y="5118164"/>
            <a:ext cx="2032489" cy="15780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30" y="5097518"/>
            <a:ext cx="2217584" cy="16118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144" y="5097519"/>
            <a:ext cx="2176528" cy="161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69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4542" y="1"/>
            <a:ext cx="5577308" cy="1853248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Клинкерная плитка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CERRAD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Польша более 70 оттенков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13" y="452718"/>
            <a:ext cx="3969751" cy="117913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9" y="2176805"/>
            <a:ext cx="1572345" cy="8674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64" y="2176806"/>
            <a:ext cx="1454871" cy="8722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197" y="2176805"/>
            <a:ext cx="1462256" cy="8674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15" y="2215321"/>
            <a:ext cx="1609700" cy="8288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76" y="2215322"/>
            <a:ext cx="1455487" cy="8288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024" y="2215321"/>
            <a:ext cx="1482826" cy="8288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41" y="2215321"/>
            <a:ext cx="1431724" cy="8288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9" y="3265611"/>
            <a:ext cx="1572345" cy="8753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24" y="3265611"/>
            <a:ext cx="1462911" cy="8753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198" y="3265611"/>
            <a:ext cx="1462256" cy="8753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16" y="3265611"/>
            <a:ext cx="1609700" cy="8753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76" y="3265611"/>
            <a:ext cx="1455487" cy="87534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023" y="3265611"/>
            <a:ext cx="1482827" cy="8753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41" y="3265611"/>
            <a:ext cx="1431724" cy="8753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8" y="4362355"/>
            <a:ext cx="1572345" cy="89896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24" y="4362355"/>
            <a:ext cx="1462911" cy="8989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198" y="4360985"/>
            <a:ext cx="1462256" cy="9003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16" y="4360986"/>
            <a:ext cx="1609700" cy="90033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76" y="4360985"/>
            <a:ext cx="1455487" cy="90033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023" y="4360986"/>
            <a:ext cx="1482827" cy="90033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310" y="4360985"/>
            <a:ext cx="1455755" cy="90033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8" y="5459100"/>
            <a:ext cx="1572345" cy="8994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24" y="5459100"/>
            <a:ext cx="1462911" cy="89949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62" y="5459101"/>
            <a:ext cx="1496291" cy="89949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880" y="5459101"/>
            <a:ext cx="1643735" cy="89949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76" y="5459101"/>
            <a:ext cx="1455487" cy="89949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023" y="5457729"/>
            <a:ext cx="1482827" cy="90086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741" y="5457728"/>
            <a:ext cx="1543523" cy="90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61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5052" y="0"/>
            <a:ext cx="5675782" cy="1853248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Клинкерная плитка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Paradyz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Польша более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0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оттенков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22786"/>
            <a:ext cx="3904785" cy="14076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" y="2111900"/>
            <a:ext cx="1901122" cy="1680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35" y="2111899"/>
            <a:ext cx="1955798" cy="16801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" y="4273526"/>
            <a:ext cx="1937330" cy="1691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30" y="2111899"/>
            <a:ext cx="1935928" cy="16801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55" y="2111900"/>
            <a:ext cx="1981492" cy="16863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44" y="2111899"/>
            <a:ext cx="1941134" cy="16863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36" y="4273526"/>
            <a:ext cx="1955798" cy="16911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30" y="4274665"/>
            <a:ext cx="1943402" cy="16900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56" y="4273526"/>
            <a:ext cx="1981492" cy="16911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54" y="4273526"/>
            <a:ext cx="1979224" cy="16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95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8105" y="0"/>
            <a:ext cx="5872729" cy="185324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Клинкерная плитка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King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Klinker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Польша более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0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оттенков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4" y="172552"/>
            <a:ext cx="3292792" cy="168069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" y="1990506"/>
            <a:ext cx="1531443" cy="1498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99" y="1990506"/>
            <a:ext cx="1600108" cy="14993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1" y="1990506"/>
            <a:ext cx="1600109" cy="1499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07" y="1990506"/>
            <a:ext cx="1600110" cy="14993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733" y="1990506"/>
            <a:ext cx="1599006" cy="14982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317" y="1990506"/>
            <a:ext cx="1599006" cy="14982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788" y="1990506"/>
            <a:ext cx="1586472" cy="14982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1" y="3626046"/>
            <a:ext cx="1520004" cy="14242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99" y="3626047"/>
            <a:ext cx="1600108" cy="14242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1" y="3626047"/>
            <a:ext cx="1600109" cy="14242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08" y="3626046"/>
            <a:ext cx="1600110" cy="14242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05" y="3626046"/>
            <a:ext cx="1614833" cy="142425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226" y="3626046"/>
            <a:ext cx="1628098" cy="14242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12" y="3626047"/>
            <a:ext cx="1592448" cy="142425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1" y="5187560"/>
            <a:ext cx="1512903" cy="14805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99" y="5186530"/>
            <a:ext cx="1600108" cy="14815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12" y="5186526"/>
            <a:ext cx="1600308" cy="14995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07" y="5186526"/>
            <a:ext cx="1600110" cy="149950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04" y="5186527"/>
            <a:ext cx="1614834" cy="1481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326" y="5186526"/>
            <a:ext cx="1603997" cy="149950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47" y="5186526"/>
            <a:ext cx="1581613" cy="149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05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0" y="0"/>
            <a:ext cx="7315200" cy="185324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Клинкерная плитка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Roben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Польша/Германия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более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0 оттенков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" y="216989"/>
            <a:ext cx="3262730" cy="163625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" y="1972649"/>
            <a:ext cx="1901960" cy="1427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98" y="1964550"/>
            <a:ext cx="1912753" cy="14352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54" y="1987158"/>
            <a:ext cx="1907561" cy="14247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48" y="1979049"/>
            <a:ext cx="1870680" cy="14207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25" y="1972404"/>
            <a:ext cx="1870680" cy="14274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02" y="1987158"/>
            <a:ext cx="1893091" cy="14205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" y="3519209"/>
            <a:ext cx="1901961" cy="14579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54" y="3545788"/>
            <a:ext cx="1907561" cy="14313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98" y="3545789"/>
            <a:ext cx="1912753" cy="14313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49" y="3545789"/>
            <a:ext cx="1870680" cy="14313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25" y="3518965"/>
            <a:ext cx="1870680" cy="14581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02" y="3541573"/>
            <a:ext cx="1893092" cy="143557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" y="5096550"/>
            <a:ext cx="1901961" cy="14579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54" y="5096551"/>
            <a:ext cx="1907561" cy="14579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98" y="5096550"/>
            <a:ext cx="1912753" cy="14579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49" y="5092350"/>
            <a:ext cx="1870680" cy="14621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18" y="5092349"/>
            <a:ext cx="1872187" cy="146319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894" y="5114673"/>
            <a:ext cx="1894599" cy="14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84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9146" y="0"/>
            <a:ext cx="7189420" cy="185324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Клинкерная плитка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Feldhaus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Klinker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Германия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более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0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оттенков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319145" cy="1843970"/>
          </a:xfrm>
        </p:spPr>
      </p:pic>
      <p:sp>
        <p:nvSpPr>
          <p:cNvPr id="4" name="AutoShape 2" descr="Плитка под кирпич R658 sintra ardor beli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1988433"/>
            <a:ext cx="2161837" cy="145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881" y="1997711"/>
            <a:ext cx="2148082" cy="1448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632" y="1997712"/>
            <a:ext cx="2148082" cy="14488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8383" y="1997712"/>
            <a:ext cx="2148082" cy="14488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3134" y="1997711"/>
            <a:ext cx="2142769" cy="14452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75" y="3600327"/>
            <a:ext cx="2161837" cy="14581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8881" y="3600328"/>
            <a:ext cx="2161837" cy="14581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7387" y="3600328"/>
            <a:ext cx="2161837" cy="14581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8384" y="3600327"/>
            <a:ext cx="2148082" cy="14581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3134" y="3605330"/>
            <a:ext cx="2154420" cy="14531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602" y="5193666"/>
            <a:ext cx="2163610" cy="14593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58881" y="5193667"/>
            <a:ext cx="2163610" cy="145934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57387" y="5193665"/>
            <a:ext cx="2161837" cy="14581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28383" y="5183084"/>
            <a:ext cx="2148082" cy="144887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13134" y="5183084"/>
            <a:ext cx="2154420" cy="145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19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0812" y="-126609"/>
            <a:ext cx="5641145" cy="1979857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Клинкерная плитка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Stroher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Германия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более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0 оттенков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504"/>
            <a:ext cx="4582854" cy="13462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31" y="1853248"/>
            <a:ext cx="1466727" cy="1466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717" y="1853249"/>
            <a:ext cx="1468004" cy="1468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679" y="1853248"/>
            <a:ext cx="1466727" cy="14667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364" y="1853248"/>
            <a:ext cx="1466727" cy="14667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2049" y="1853248"/>
            <a:ext cx="1488228" cy="14667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8235" y="1853248"/>
            <a:ext cx="1487962" cy="14667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4155" y="1853248"/>
            <a:ext cx="1466727" cy="14667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031" y="3569506"/>
            <a:ext cx="1494863" cy="14948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6717" y="3569506"/>
            <a:ext cx="1468004" cy="14948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32679" y="3569506"/>
            <a:ext cx="1494862" cy="14948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57364" y="3569506"/>
            <a:ext cx="1466727" cy="14948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3914" y="3569507"/>
            <a:ext cx="1516363" cy="14948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28235" y="3569506"/>
            <a:ext cx="1494862" cy="14948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4155" y="3569506"/>
            <a:ext cx="1494862" cy="14948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031" y="5285764"/>
            <a:ext cx="1499480" cy="14994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06717" y="5285764"/>
            <a:ext cx="1499480" cy="149948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45437" y="5285764"/>
            <a:ext cx="1482104" cy="148210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66781" y="5285764"/>
            <a:ext cx="1457310" cy="148210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82049" y="5285764"/>
            <a:ext cx="1488228" cy="148822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28235" y="5285764"/>
            <a:ext cx="1494862" cy="149486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74155" y="5313899"/>
            <a:ext cx="1494862" cy="145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14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2517" y="0"/>
            <a:ext cx="6618317" cy="1853248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2" y="716207"/>
            <a:ext cx="5594349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1" y="1853248"/>
            <a:ext cx="6110068" cy="458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88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4720" y="0"/>
            <a:ext cx="6576114" cy="185324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1" y="800613"/>
            <a:ext cx="5594349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94" y="2180140"/>
            <a:ext cx="5852160" cy="39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97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0004" y="112542"/>
            <a:ext cx="6600829" cy="1740706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6" y="856884"/>
            <a:ext cx="3145838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26" y="856884"/>
            <a:ext cx="4775691" cy="2861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36" y="3840480"/>
            <a:ext cx="3878262" cy="28135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39" y="1853248"/>
            <a:ext cx="3686010" cy="44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0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4407" y="0"/>
            <a:ext cx="8286428" cy="7984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ТЕРМОПАНЕЛИ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PrideTermo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0" y="450761"/>
            <a:ext cx="11307650" cy="6407239"/>
          </a:xfrm>
        </p:spPr>
        <p:txBody>
          <a:bodyPr/>
          <a:lstStyle/>
          <a:p>
            <a:r>
              <a:rPr lang="ru-RU" sz="3200" b="1" dirty="0" err="1" smtClean="0"/>
              <a:t>Термопанели</a:t>
            </a:r>
            <a:r>
              <a:rPr lang="ru-RU" dirty="0" smtClean="0"/>
              <a:t> – отделочный материал, который позволяет произвести отделку и утепление в одном цикле. СРОК СЛУЖБЫ НЕ МЕННЕЕ 50ЛЕТ. </a:t>
            </a:r>
          </a:p>
          <a:p>
            <a:r>
              <a:rPr lang="ru-RU" sz="2400" b="1" u="sng" dirty="0" err="1" smtClean="0"/>
              <a:t>Термопанель</a:t>
            </a:r>
            <a:r>
              <a:rPr lang="ru-RU" sz="2400" b="1" u="sng" dirty="0" smtClean="0"/>
              <a:t> </a:t>
            </a:r>
            <a:r>
              <a:rPr lang="en-US" sz="2400" b="1" u="sng" dirty="0" smtClean="0"/>
              <a:t>Pride </a:t>
            </a:r>
            <a:r>
              <a:rPr lang="en-US" sz="2400" b="1" u="sng" dirty="0" err="1" smtClean="0"/>
              <a:t>Standart</a:t>
            </a:r>
            <a:r>
              <a:rPr lang="ru-RU" sz="2400" b="1" u="sng" dirty="0" smtClean="0"/>
              <a:t>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</a:schemeClr>
                </a:solidFill>
              </a:rPr>
              <a:t>-Имеет замок «четверть»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</a:schemeClr>
                </a:solidFill>
              </a:rPr>
              <a:t>-Возможная толщина утеплителя 30,50,80,100,150мм.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</a:schemeClr>
                </a:solidFill>
              </a:rPr>
              <a:t>-Шесть крепежных элементов на одной панели.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</a:schemeClr>
                </a:solidFill>
              </a:rPr>
              <a:t>-Паропроницаемый утеплитель.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</a:schemeClr>
                </a:solidFill>
              </a:rPr>
              <a:t>-Плитка не выгорает, не деформируется и т.п.</a:t>
            </a:r>
          </a:p>
          <a:p>
            <a:r>
              <a:rPr lang="ru-RU" sz="2400" b="1" u="sng" dirty="0" err="1" smtClean="0"/>
              <a:t>Термопанель</a:t>
            </a:r>
            <a:r>
              <a:rPr lang="ru-RU" sz="2400" b="1" u="sng" dirty="0" smtClean="0"/>
              <a:t> </a:t>
            </a:r>
            <a:r>
              <a:rPr lang="en-US" sz="2400" b="1" u="sng" dirty="0" smtClean="0"/>
              <a:t>Pride Comfort.</a:t>
            </a:r>
            <a:endParaRPr lang="ru-RU" sz="2400" b="1" u="sng" dirty="0"/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</a:schemeClr>
                </a:solidFill>
              </a:rPr>
              <a:t>-Имеет замок </a:t>
            </a:r>
            <a:r>
              <a:rPr lang="ru-RU" dirty="0" smtClean="0">
                <a:solidFill>
                  <a:schemeClr val="tx1">
                    <a:lumMod val="65000"/>
                  </a:schemeClr>
                </a:solidFill>
              </a:rPr>
              <a:t>«шип-паз»</a:t>
            </a:r>
            <a:endParaRPr lang="ru-RU" dirty="0">
              <a:solidFill>
                <a:schemeClr val="tx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</a:schemeClr>
                </a:solidFill>
              </a:rPr>
              <a:t>-Возможная толщина утеплителя </a:t>
            </a:r>
            <a:r>
              <a:rPr lang="ru-RU" dirty="0" smtClean="0">
                <a:solidFill>
                  <a:schemeClr val="tx1">
                    <a:lumMod val="65000"/>
                  </a:schemeClr>
                </a:solidFill>
              </a:rPr>
              <a:t>65,85 мм</a:t>
            </a:r>
            <a:r>
              <a:rPr lang="ru-RU" dirty="0">
                <a:solidFill>
                  <a:schemeClr val="tx1">
                    <a:lumMod val="6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</a:schemeClr>
                </a:solidFill>
              </a:rPr>
              <a:t>-Семь </a:t>
            </a:r>
            <a:r>
              <a:rPr lang="ru-RU" dirty="0">
                <a:solidFill>
                  <a:schemeClr val="tx1">
                    <a:lumMod val="65000"/>
                  </a:schemeClr>
                </a:solidFill>
              </a:rPr>
              <a:t>крепежных элементов на одной панели.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</a:schemeClr>
                </a:solidFill>
              </a:rPr>
              <a:t>-Паропроницаемый утеплитель.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</a:schemeClr>
                </a:solidFill>
              </a:rPr>
              <a:t>-Плитка не выгорает, не деформируется и т.п.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54" y="1390918"/>
            <a:ext cx="5234108" cy="2691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93" y="4142474"/>
            <a:ext cx="5230969" cy="261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54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3028" y="0"/>
            <a:ext cx="6927806" cy="185324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7" y="828749"/>
            <a:ext cx="4179769" cy="29554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354" y="688072"/>
            <a:ext cx="6279252" cy="5065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3935514"/>
            <a:ext cx="5458265" cy="287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19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2689" y="-154745"/>
            <a:ext cx="6998145" cy="200799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8" y="923156"/>
            <a:ext cx="7034781" cy="46898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29" y="529260"/>
            <a:ext cx="4517148" cy="572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17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9802" y="0"/>
            <a:ext cx="6351031" cy="185324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9" y="827027"/>
            <a:ext cx="4511040" cy="33832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7" y="4389705"/>
            <a:ext cx="3460579" cy="2307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81" y="1623402"/>
            <a:ext cx="3805017" cy="5073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89" y="982895"/>
            <a:ext cx="3348111" cy="50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78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1674" y="-98474"/>
            <a:ext cx="7209160" cy="1951722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71" y="561463"/>
            <a:ext cx="4669132" cy="35018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3" y="1336431"/>
            <a:ext cx="7090117" cy="53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74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7945" y="0"/>
            <a:ext cx="7321701" cy="185324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1" y="674005"/>
            <a:ext cx="5872588" cy="31805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38" y="432582"/>
            <a:ext cx="3904488" cy="5852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23" y="4009292"/>
            <a:ext cx="3638843" cy="2729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4" y="4009292"/>
            <a:ext cx="3389182" cy="270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97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2351" y="-98474"/>
            <a:ext cx="7068483" cy="1951722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5" y="645868"/>
            <a:ext cx="5669707" cy="55095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71" y="1235800"/>
            <a:ext cx="5627077" cy="543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7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132" y="0"/>
            <a:ext cx="7321702" cy="185324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64" y="702140"/>
            <a:ext cx="4291120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590" y="702140"/>
            <a:ext cx="6083105" cy="593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28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9808" y="-98474"/>
            <a:ext cx="7181025" cy="1951722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7" y="997560"/>
            <a:ext cx="4729975" cy="52380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85" y="617734"/>
            <a:ext cx="680085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02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4720" y="0"/>
            <a:ext cx="6576114" cy="185324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916" y="1686877"/>
            <a:ext cx="6628225" cy="46857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0" y="807940"/>
            <a:ext cx="5030409" cy="49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52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2862" y="0"/>
            <a:ext cx="7377972" cy="185324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165" y="1688124"/>
            <a:ext cx="4755953" cy="49791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9" y="830532"/>
            <a:ext cx="68580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26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1"/>
            <a:ext cx="8825658" cy="79849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Клинкерный модуль </a:t>
            </a:r>
            <a:r>
              <a:rPr lang="en-US" sz="3600" b="1" dirty="0" err="1" smtClean="0">
                <a:solidFill>
                  <a:srgbClr val="C00000"/>
                </a:solidFill>
              </a:rPr>
              <a:t>PrideModule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456" y="798491"/>
            <a:ext cx="9710157" cy="605950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PrideModule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sz="1600" dirty="0">
                <a:solidFill>
                  <a:schemeClr val="tx1">
                    <a:lumMod val="65000"/>
                  </a:schemeClr>
                </a:solidFill>
              </a:rPr>
              <a:t>модуль клинкерной плитки на армированной сетке. Теперь нет необходимости штучно монтировать </a:t>
            </a:r>
            <a:r>
              <a:rPr lang="ru-RU" sz="1600" dirty="0" smtClean="0">
                <a:solidFill>
                  <a:schemeClr val="tx1">
                    <a:lumMod val="65000"/>
                  </a:schemeClr>
                </a:solidFill>
              </a:rPr>
              <a:t>плитку </a:t>
            </a:r>
            <a:r>
              <a:rPr lang="ru-RU" sz="1600" dirty="0">
                <a:solidFill>
                  <a:schemeClr val="tx1">
                    <a:lumMod val="65000"/>
                  </a:schemeClr>
                </a:solidFill>
              </a:rPr>
              <a:t>на фасад. Облегчит и ускорит работу клинкерный модуль </a:t>
            </a:r>
            <a:r>
              <a:rPr lang="ru-RU" sz="1600" dirty="0" err="1" smtClean="0">
                <a:solidFill>
                  <a:schemeClr val="tx1">
                    <a:lumMod val="65000"/>
                  </a:schemeClr>
                </a:solidFill>
              </a:rPr>
              <a:t>Прайд</a:t>
            </a:r>
            <a:r>
              <a:rPr lang="en-US" sz="16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</a:schemeClr>
                </a:solidFill>
              </a:rPr>
              <a:t>Модуль </a:t>
            </a:r>
            <a:r>
              <a:rPr lang="ru-RU" sz="1600" dirty="0">
                <a:solidFill>
                  <a:schemeClr val="tx1">
                    <a:lumMod val="65000"/>
                  </a:schemeClr>
                </a:solidFill>
              </a:rPr>
              <a:t>который несет в себе дополнительную </a:t>
            </a:r>
            <a:r>
              <a:rPr lang="ru-RU" sz="1600" dirty="0" err="1">
                <a:solidFill>
                  <a:schemeClr val="tx1">
                    <a:lumMod val="65000"/>
                  </a:schemeClr>
                </a:solidFill>
              </a:rPr>
              <a:t>армировку</a:t>
            </a:r>
            <a:r>
              <a:rPr lang="ru-RU" sz="1600" dirty="0">
                <a:solidFill>
                  <a:schemeClr val="tx1">
                    <a:lumMod val="65000"/>
                  </a:schemeClr>
                </a:solidFill>
              </a:rPr>
              <a:t> стены и позволяет произвести затирку швов клеевым составом в одном монтажном цикле. </a:t>
            </a:r>
            <a:endParaRPr lang="en-US" sz="1600" i="1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1700" i="1" dirty="0" smtClean="0">
                <a:solidFill>
                  <a:schemeClr val="tx1"/>
                </a:solidFill>
              </a:rPr>
              <a:t>-</a:t>
            </a:r>
            <a:r>
              <a:rPr lang="ru-RU" sz="1700" i="1" dirty="0" smtClean="0">
                <a:solidFill>
                  <a:schemeClr val="tx1"/>
                </a:solidFill>
              </a:rPr>
              <a:t>защитная </a:t>
            </a:r>
            <a:r>
              <a:rPr lang="ru-RU" sz="1700" i="1" dirty="0">
                <a:solidFill>
                  <a:schemeClr val="tx1"/>
                </a:solidFill>
              </a:rPr>
              <a:t>пленка на каждой плитке </a:t>
            </a:r>
            <a:endParaRPr lang="ru-RU" sz="1700" dirty="0">
              <a:solidFill>
                <a:schemeClr val="tx1"/>
              </a:solidFill>
            </a:endParaRPr>
          </a:p>
          <a:p>
            <a:r>
              <a:rPr lang="ru-RU" sz="1700" i="1" dirty="0">
                <a:solidFill>
                  <a:schemeClr val="tx1"/>
                </a:solidFill>
              </a:rPr>
              <a:t>- дополнительная </a:t>
            </a:r>
            <a:r>
              <a:rPr lang="ru-RU" sz="1700" i="1" dirty="0" err="1">
                <a:solidFill>
                  <a:schemeClr val="tx1"/>
                </a:solidFill>
              </a:rPr>
              <a:t>армировка</a:t>
            </a:r>
            <a:r>
              <a:rPr lang="ru-RU" sz="1700" i="1" dirty="0">
                <a:solidFill>
                  <a:schemeClr val="tx1"/>
                </a:solidFill>
              </a:rPr>
              <a:t> стены</a:t>
            </a:r>
            <a:endParaRPr lang="ru-RU" sz="1700" dirty="0">
              <a:solidFill>
                <a:schemeClr val="tx1"/>
              </a:solidFill>
            </a:endParaRPr>
          </a:p>
          <a:p>
            <a:r>
              <a:rPr lang="ru-RU" sz="1700" i="1" dirty="0">
                <a:solidFill>
                  <a:schemeClr val="tx1"/>
                </a:solidFill>
              </a:rPr>
              <a:t>- огромный срок службы</a:t>
            </a:r>
            <a:endParaRPr lang="ru-RU" sz="1700" dirty="0">
              <a:solidFill>
                <a:schemeClr val="tx1"/>
              </a:solidFill>
            </a:endParaRPr>
          </a:p>
          <a:p>
            <a:r>
              <a:rPr lang="ru-RU" sz="1700" i="1" dirty="0">
                <a:solidFill>
                  <a:schemeClr val="tx1"/>
                </a:solidFill>
              </a:rPr>
              <a:t>- быстрый монтаж</a:t>
            </a:r>
            <a:endParaRPr lang="ru-RU" sz="1700" dirty="0">
              <a:solidFill>
                <a:schemeClr val="tx1"/>
              </a:solidFill>
            </a:endParaRPr>
          </a:p>
          <a:p>
            <a:r>
              <a:rPr lang="ru-RU" sz="1700" i="1" dirty="0" smtClean="0">
                <a:solidFill>
                  <a:schemeClr val="tx1"/>
                </a:solidFill>
              </a:rPr>
              <a:t>-не </a:t>
            </a:r>
            <a:r>
              <a:rPr lang="ru-RU" sz="1700" i="1" dirty="0">
                <a:solidFill>
                  <a:schemeClr val="tx1"/>
                </a:solidFill>
              </a:rPr>
              <a:t>требует приобретения затирочной смеси, </a:t>
            </a:r>
            <a:endParaRPr lang="en-US" sz="1700" i="1" dirty="0" smtClean="0">
              <a:solidFill>
                <a:schemeClr val="tx1"/>
              </a:solidFill>
            </a:endParaRPr>
          </a:p>
          <a:p>
            <a:r>
              <a:rPr lang="ru-RU" sz="1700" i="1" dirty="0" smtClean="0">
                <a:solidFill>
                  <a:schemeClr val="tx1"/>
                </a:solidFill>
              </a:rPr>
              <a:t>шов </a:t>
            </a:r>
            <a:r>
              <a:rPr lang="ru-RU" sz="1700" i="1" dirty="0">
                <a:solidFill>
                  <a:schemeClr val="tx1"/>
                </a:solidFill>
              </a:rPr>
              <a:t>затирается непосредственно клеем </a:t>
            </a:r>
            <a:endParaRPr lang="en-US" sz="1700" i="1" dirty="0" smtClean="0">
              <a:solidFill>
                <a:schemeClr val="tx1"/>
              </a:solidFill>
            </a:endParaRPr>
          </a:p>
          <a:p>
            <a:r>
              <a:rPr lang="ru-RU" sz="1700" i="1" dirty="0" smtClean="0">
                <a:solidFill>
                  <a:schemeClr val="tx1"/>
                </a:solidFill>
              </a:rPr>
              <a:t>(</a:t>
            </a:r>
            <a:r>
              <a:rPr lang="ru-RU" sz="1700" i="1" dirty="0">
                <a:solidFill>
                  <a:schemeClr val="tx1"/>
                </a:solidFill>
              </a:rPr>
              <a:t>серый, белый, цветной) на который </a:t>
            </a:r>
            <a:r>
              <a:rPr lang="ru-RU" sz="1700" i="1" dirty="0" smtClean="0">
                <a:solidFill>
                  <a:schemeClr val="tx1"/>
                </a:solidFill>
              </a:rPr>
              <a:t>приклеивается</a:t>
            </a:r>
            <a:endParaRPr lang="en-US" sz="1700" i="1" dirty="0">
              <a:solidFill>
                <a:schemeClr val="tx1"/>
              </a:solidFill>
            </a:endParaRPr>
          </a:p>
          <a:p>
            <a:r>
              <a:rPr lang="ru-RU" sz="1700" i="1" dirty="0" smtClean="0">
                <a:solidFill>
                  <a:schemeClr val="tx1"/>
                </a:solidFill>
              </a:rPr>
              <a:t> </a:t>
            </a:r>
            <a:r>
              <a:rPr lang="ru-RU" sz="1700" i="1" dirty="0">
                <a:solidFill>
                  <a:schemeClr val="tx1"/>
                </a:solidFill>
              </a:rPr>
              <a:t>плитка </a:t>
            </a:r>
            <a:endParaRPr lang="ru-RU" sz="1700" dirty="0">
              <a:solidFill>
                <a:schemeClr val="tx1"/>
              </a:solidFill>
            </a:endParaRPr>
          </a:p>
          <a:p>
            <a:r>
              <a:rPr lang="ru-RU" sz="1700" i="1" dirty="0">
                <a:solidFill>
                  <a:schemeClr val="tx1"/>
                </a:solidFill>
              </a:rPr>
              <a:t>- простота монтажа</a:t>
            </a:r>
            <a:endParaRPr lang="ru-RU" sz="1700" dirty="0">
              <a:solidFill>
                <a:schemeClr val="tx1"/>
              </a:solidFill>
            </a:endParaRPr>
          </a:p>
          <a:p>
            <a:r>
              <a:rPr lang="ru-RU" sz="1700" i="1" dirty="0">
                <a:solidFill>
                  <a:schemeClr val="tx1"/>
                </a:solidFill>
              </a:rPr>
              <a:t>- не большей вес</a:t>
            </a:r>
            <a:endParaRPr lang="ru-RU" sz="1700" dirty="0">
              <a:solidFill>
                <a:schemeClr val="tx1"/>
              </a:solidFill>
            </a:endParaRPr>
          </a:p>
          <a:p>
            <a:r>
              <a:rPr lang="ru-RU" sz="1700" i="1" dirty="0">
                <a:solidFill>
                  <a:schemeClr val="tx1"/>
                </a:solidFill>
              </a:rPr>
              <a:t>- привлекательный и презентабельный внешний вид</a:t>
            </a:r>
            <a:endParaRPr lang="ru-RU" sz="1700" dirty="0">
              <a:solidFill>
                <a:schemeClr val="tx1"/>
              </a:solidFill>
            </a:endParaRPr>
          </a:p>
          <a:p>
            <a:r>
              <a:rPr lang="ru-RU" sz="1700" i="1" dirty="0">
                <a:solidFill>
                  <a:schemeClr val="tx1"/>
                </a:solidFill>
              </a:rPr>
              <a:t>- </a:t>
            </a:r>
            <a:r>
              <a:rPr lang="ru-RU" sz="1700" i="1" dirty="0" err="1">
                <a:solidFill>
                  <a:schemeClr val="tx1"/>
                </a:solidFill>
              </a:rPr>
              <a:t>паропроницаемость</a:t>
            </a:r>
            <a:endParaRPr lang="ru-RU" sz="17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717" y="2251474"/>
            <a:ext cx="5438985" cy="394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12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132" y="0"/>
            <a:ext cx="7321702" cy="185324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8" y="926624"/>
            <a:ext cx="5981700" cy="37814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30" y="1041668"/>
            <a:ext cx="5731412" cy="56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61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569" y="0"/>
            <a:ext cx="6815265" cy="185324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Галерея объектов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696350"/>
            <a:ext cx="5059680" cy="5931069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4" y="1349253"/>
            <a:ext cx="6679820" cy="4195762"/>
          </a:xfrm>
        </p:spPr>
      </p:pic>
    </p:spTree>
    <p:extLst>
      <p:ext uri="{BB962C8B-B14F-4D97-AF65-F5344CB8AC3E}">
        <p14:creationId xmlns:p14="http://schemas.microsoft.com/office/powerpoint/2010/main" val="516203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360608"/>
            <a:ext cx="9404723" cy="772733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Фасадные панели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PridePlate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304" y="1784259"/>
            <a:ext cx="5962919" cy="4464140"/>
          </a:xfrm>
        </p:spPr>
        <p:txBody>
          <a:bodyPr/>
          <a:lstStyle/>
          <a:p>
            <a:r>
              <a:rPr lang="ru-RU" b="1" dirty="0" err="1"/>
              <a:t>PridePlate</a:t>
            </a:r>
            <a:r>
              <a:rPr lang="ru-RU" dirty="0"/>
              <a:t> – </a:t>
            </a:r>
            <a:r>
              <a:rPr lang="ru-RU" dirty="0" smtClean="0"/>
              <a:t>фасадная панель с основой ЦСП плиты и фасадной плитки, применяется </a:t>
            </a:r>
            <a:r>
              <a:rPr lang="ru-RU" dirty="0"/>
              <a:t>на навесных вентилируемых фасадах. </a:t>
            </a:r>
          </a:p>
          <a:p>
            <a:pPr marL="0" indent="0">
              <a:buNone/>
            </a:pPr>
            <a:r>
              <a:rPr lang="ru-RU" i="1" dirty="0" smtClean="0"/>
              <a:t>-защитная </a:t>
            </a:r>
            <a:r>
              <a:rPr lang="ru-RU" i="1" dirty="0"/>
              <a:t>пленка на каждой плитке</a:t>
            </a:r>
            <a:endParaRPr lang="ru-RU" dirty="0"/>
          </a:p>
          <a:p>
            <a:pPr marL="0" indent="0">
              <a:buNone/>
            </a:pPr>
            <a:r>
              <a:rPr lang="ru-RU" i="1" dirty="0" smtClean="0"/>
              <a:t>-огромный </a:t>
            </a:r>
            <a:r>
              <a:rPr lang="ru-RU" i="1" dirty="0"/>
              <a:t>срок службы</a:t>
            </a:r>
            <a:endParaRPr lang="ru-RU" dirty="0"/>
          </a:p>
          <a:p>
            <a:pPr marL="0" indent="0">
              <a:buNone/>
            </a:pPr>
            <a:r>
              <a:rPr lang="ru-RU" i="1" dirty="0" smtClean="0"/>
              <a:t>-простота </a:t>
            </a:r>
            <a:r>
              <a:rPr lang="ru-RU" i="1" dirty="0"/>
              <a:t>монтажа</a:t>
            </a:r>
            <a:endParaRPr lang="ru-RU" dirty="0"/>
          </a:p>
          <a:p>
            <a:pPr marL="0" indent="0">
              <a:buNone/>
            </a:pPr>
            <a:r>
              <a:rPr lang="ru-RU" i="1" dirty="0" smtClean="0"/>
              <a:t>-малый </a:t>
            </a:r>
            <a:r>
              <a:rPr lang="ru-RU" i="1" dirty="0"/>
              <a:t>вес</a:t>
            </a:r>
            <a:endParaRPr lang="ru-RU" dirty="0"/>
          </a:p>
          <a:p>
            <a:pPr marL="0" indent="0">
              <a:buNone/>
            </a:pPr>
            <a:r>
              <a:rPr lang="ru-RU" i="1" dirty="0" smtClean="0"/>
              <a:t>-привлекательный </a:t>
            </a:r>
            <a:r>
              <a:rPr lang="ru-RU" i="1" dirty="0"/>
              <a:t>и презентабельный внешний </a:t>
            </a:r>
            <a:r>
              <a:rPr lang="ru-RU" i="1" dirty="0" smtClean="0"/>
              <a:t>вид</a:t>
            </a:r>
          </a:p>
          <a:p>
            <a:pPr marL="0" indent="0">
              <a:buNone/>
            </a:pPr>
            <a:r>
              <a:rPr lang="ru-RU" i="1" dirty="0" smtClean="0"/>
              <a:t>-не </a:t>
            </a:r>
            <a:r>
              <a:rPr lang="ru-RU" i="1" dirty="0"/>
              <a:t>высокая стоимость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23" y="1784259"/>
            <a:ext cx="5952186" cy="446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9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1076" y="128788"/>
            <a:ext cx="7719758" cy="850005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Фасадная плитка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972" y="1107584"/>
            <a:ext cx="6078828" cy="5140816"/>
          </a:xfrm>
        </p:spPr>
        <p:txBody>
          <a:bodyPr/>
          <a:lstStyle/>
          <a:p>
            <a:r>
              <a:rPr lang="ru-RU" dirty="0" smtClean="0"/>
              <a:t>При производстве фасадных материалов мы применяем фасадную плитку имеющую срок службы не менее 50лет.</a:t>
            </a:r>
          </a:p>
          <a:p>
            <a:pPr marL="0" indent="0">
              <a:buNone/>
            </a:pPr>
            <a:r>
              <a:rPr lang="ru-RU" dirty="0" smtClean="0"/>
              <a:t>Продукция обладает морозостойкостью более 250 циклов и </a:t>
            </a:r>
            <a:r>
              <a:rPr lang="ru-RU" dirty="0" err="1" smtClean="0"/>
              <a:t>водопоглащением</a:t>
            </a:r>
            <a:r>
              <a:rPr lang="ru-RU" dirty="0" smtClean="0"/>
              <a:t> не более 5%, а так же высокой прочности.</a:t>
            </a:r>
          </a:p>
          <a:p>
            <a:pPr marL="0" indent="0">
              <a:buNone/>
            </a:pPr>
            <a:r>
              <a:rPr lang="ru-RU" dirty="0" smtClean="0"/>
              <a:t>- КЛИНКЕРНАЯ ПЛИТКА</a:t>
            </a:r>
          </a:p>
          <a:p>
            <a:pPr marL="0" indent="0">
              <a:buNone/>
            </a:pPr>
            <a:r>
              <a:rPr lang="ru-RU" dirty="0" smtClean="0"/>
              <a:t>- КЕРАМОГРАНИТ</a:t>
            </a:r>
          </a:p>
          <a:p>
            <a:pPr marL="0" indent="0">
              <a:buNone/>
            </a:pPr>
            <a:r>
              <a:rPr lang="ru-RU" dirty="0" smtClean="0"/>
              <a:t>- ФИБРОЦЕМЕНТНАЯ ПЛИТКА</a:t>
            </a:r>
          </a:p>
          <a:p>
            <a:pPr>
              <a:buFontTx/>
              <a:buChar char="-"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Более 1000 вариантов цветов и фактур. Как однотонные, так и различные эффекты старения, </a:t>
            </a:r>
            <a:r>
              <a:rPr lang="ru-RU" dirty="0" err="1" smtClean="0"/>
              <a:t>миксы</a:t>
            </a:r>
            <a:r>
              <a:rPr lang="ru-RU" dirty="0" smtClean="0"/>
              <a:t>, баварские кладки и пр.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500" y="1223493"/>
            <a:ext cx="4881092" cy="48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09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868" y="193183"/>
            <a:ext cx="7165966" cy="721217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СФЕРА ПРИМЕНЕНИЯ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13" y="3026569"/>
            <a:ext cx="3333750" cy="2247900"/>
          </a:xfrm>
        </p:spPr>
      </p:pic>
      <p:pic>
        <p:nvPicPr>
          <p:cNvPr id="4" name="Рисунок 3" descr="слайд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20" y="1152983"/>
            <a:ext cx="11719773" cy="5603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1275007"/>
            <a:ext cx="2704564" cy="17515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2" y="1275007"/>
            <a:ext cx="2704563" cy="17515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15" y="1275008"/>
            <a:ext cx="2691686" cy="1751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41" y="1275006"/>
            <a:ext cx="2691685" cy="17515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9" y="4056845"/>
            <a:ext cx="2704564" cy="17386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15" y="4056845"/>
            <a:ext cx="2691686" cy="17386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3" y="1275006"/>
            <a:ext cx="2704562" cy="17515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40" y="4056845"/>
            <a:ext cx="2691685" cy="17386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2" y="4056844"/>
            <a:ext cx="2704563" cy="17386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4056843"/>
            <a:ext cx="2704564" cy="17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72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3955" y="154546"/>
            <a:ext cx="7706879" cy="888643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МОНТАЖ ТЕРМОПАНЕЛЕЙ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117441" y="2149126"/>
            <a:ext cx="373488" cy="309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11323004" y="2121722"/>
            <a:ext cx="373488" cy="309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6922400" y="2121721"/>
            <a:ext cx="373488" cy="309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3" y="1275008"/>
            <a:ext cx="2936383" cy="2023547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181" y="1275008"/>
            <a:ext cx="3286575" cy="20573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88" y="1247604"/>
            <a:ext cx="3884238" cy="2057330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126323" y="5030201"/>
            <a:ext cx="373488" cy="309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3" y="4027331"/>
            <a:ext cx="3256758" cy="2314834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>
            <a:off x="3840738" y="5030199"/>
            <a:ext cx="373488" cy="309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63" y="4027328"/>
            <a:ext cx="4033552" cy="2314833"/>
          </a:xfrm>
          <a:prstGeom prst="rect">
            <a:avLst/>
          </a:prstGeom>
        </p:spPr>
      </p:pic>
      <p:sp>
        <p:nvSpPr>
          <p:cNvPr id="18" name="Стрелка вправо 17"/>
          <p:cNvSpPr/>
          <p:nvPr/>
        </p:nvSpPr>
        <p:spPr>
          <a:xfrm>
            <a:off x="8418327" y="5030199"/>
            <a:ext cx="373488" cy="309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60" y="4027326"/>
            <a:ext cx="3172472" cy="231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81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3955" y="270456"/>
            <a:ext cx="7706879" cy="1043189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Объекты ДО и ПОСЛЕ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36" y="1313645"/>
            <a:ext cx="2542830" cy="25498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529" y="1312756"/>
            <a:ext cx="2523632" cy="2551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95" y="1316025"/>
            <a:ext cx="2610757" cy="2549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" y="1308884"/>
            <a:ext cx="2524259" cy="2559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" y="4106423"/>
            <a:ext cx="2521565" cy="25390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95" y="4106423"/>
            <a:ext cx="2610650" cy="25390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89" y="4106424"/>
            <a:ext cx="2571477" cy="25390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48" y="4106423"/>
            <a:ext cx="2556813" cy="253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35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0" y="67777"/>
            <a:ext cx="6606862" cy="176025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ФИБРОЦЕМЕНТНАЯ ПЛИТКА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более 20ти оттенков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4" y="67777"/>
            <a:ext cx="3224796" cy="17602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4" y="2562895"/>
            <a:ext cx="1679329" cy="12594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33" y="2556454"/>
            <a:ext cx="1764408" cy="12943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01" y="2550017"/>
            <a:ext cx="1803044" cy="13007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5" y="2562895"/>
            <a:ext cx="1790165" cy="13164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30" y="2562895"/>
            <a:ext cx="1755820" cy="13168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034" y="2562896"/>
            <a:ext cx="1811632" cy="13164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4" y="4185634"/>
            <a:ext cx="1679329" cy="12750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33" y="4185634"/>
            <a:ext cx="1764408" cy="12777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01" y="4185634"/>
            <a:ext cx="1803044" cy="12750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5" y="4185634"/>
            <a:ext cx="1790165" cy="1275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31" y="4185634"/>
            <a:ext cx="1755820" cy="12750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330" y="4185635"/>
            <a:ext cx="1807336" cy="127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159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430</TotalTime>
  <Words>428</Words>
  <Application>Microsoft Office PowerPoint</Application>
  <PresentationFormat>Широкоэкранный</PresentationFormat>
  <Paragraphs>73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Century Gothic</vt:lpstr>
      <vt:lpstr>Wingdings 3</vt:lpstr>
      <vt:lpstr>Ион</vt:lpstr>
      <vt:lpstr>Теплая и красивая одежда для Вашего дома</vt:lpstr>
      <vt:lpstr>ТЕРМОПАНЕЛИ PrideTermo</vt:lpstr>
      <vt:lpstr>Клинкерный модуль PrideModule</vt:lpstr>
      <vt:lpstr>Фасадные панели PridePlate</vt:lpstr>
      <vt:lpstr>Фасадная плитка</vt:lpstr>
      <vt:lpstr>СФЕРА ПРИМЕНЕНИЯ</vt:lpstr>
      <vt:lpstr>МОНТАЖ ТЕРМОПАНЕЛЕЙ</vt:lpstr>
      <vt:lpstr>Объекты ДО и ПОСЛЕ</vt:lpstr>
      <vt:lpstr>ФИБРОЦЕМЕНТНАЯ ПЛИТКА  более 20ти оттенков</vt:lpstr>
      <vt:lpstr>КЕРАМОГРАНИТ более 30 оттенков</vt:lpstr>
      <vt:lpstr>Клинкерная плитка CERRAD Польша более 70 оттенков</vt:lpstr>
      <vt:lpstr>Клинкерная плитка Paradyz Польша более 50 оттенков</vt:lpstr>
      <vt:lpstr>Клинкерная плитка King Klinker Польша более 100 оттенков</vt:lpstr>
      <vt:lpstr>Клинкерная плитка Roben Польша/Германия более 100 оттенков</vt:lpstr>
      <vt:lpstr>Клинкерная плитка Feldhaus Klinker Германия более 200 оттенков</vt:lpstr>
      <vt:lpstr>Клинкерная плитка Stroher Германия более 200 оттенков</vt:lpstr>
      <vt:lpstr>Галерея объектов</vt:lpstr>
      <vt:lpstr>Галерея объектов</vt:lpstr>
      <vt:lpstr>Галерея объектов</vt:lpstr>
      <vt:lpstr>Галерея объектов</vt:lpstr>
      <vt:lpstr>Галерея объектов</vt:lpstr>
      <vt:lpstr>Галерея объектов</vt:lpstr>
      <vt:lpstr>Галерея объектов</vt:lpstr>
      <vt:lpstr>Галерея объектов</vt:lpstr>
      <vt:lpstr>Галерея объектов</vt:lpstr>
      <vt:lpstr>Галерея объектов</vt:lpstr>
      <vt:lpstr>Галерея объектов</vt:lpstr>
      <vt:lpstr>Галерея объектов</vt:lpstr>
      <vt:lpstr>Галерея объектов</vt:lpstr>
      <vt:lpstr>Галерея объектов</vt:lpstr>
      <vt:lpstr>Галерея объектов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Отделочные материалы</dc:title>
  <dc:creator>Admin</dc:creator>
  <cp:lastModifiedBy>Admin</cp:lastModifiedBy>
  <cp:revision>41</cp:revision>
  <dcterms:created xsi:type="dcterms:W3CDTF">2022-02-07T08:31:44Z</dcterms:created>
  <dcterms:modified xsi:type="dcterms:W3CDTF">2022-02-10T14:41:33Z</dcterms:modified>
</cp:coreProperties>
</file>